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Comfortaa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omfortaa-bold.fntdata"/><Relationship Id="rId14" Type="http://schemas.openxmlformats.org/officeDocument/2006/relationships/slide" Target="slides/slide9.xml"/><Relationship Id="rId36" Type="http://schemas.openxmlformats.org/officeDocument/2006/relationships/font" Target="fonts/Comfortaa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97701cd7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97701cd7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97701cd7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97701cd7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97701cd76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97701cd7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97701cd76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97701cd76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97701cd7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97701cd7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97701cd7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97701cd7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97701cd76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97701cd76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97701cd7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d97701cd7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97701cd7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97701cd7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97701cd76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d97701cd76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d97701cd7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d97701cd7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97701cd7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97701cd7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97701cd76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97701cd76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97701cd76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97701cd76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97701cd76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97701cd76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97701cd76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97701cd76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97701cd76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97701cd76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d97701cd76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d97701cd76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97701cd76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d97701cd76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d97701cd7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d97701cd7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d97701cd76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d97701cd76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97701cd76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97701cd7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97701cd76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97701cd76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97701cd7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97701cd7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97701cd7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97701cd7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97701cd7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97701cd7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97701cd7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97701cd7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97701cd76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97701cd76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d97701cd7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d97701cd7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://proceedings.mlr.press/v9/glorot10a/glorot10a.pdf" TargetMode="External"/><Relationship Id="rId5" Type="http://schemas.openxmlformats.org/officeDocument/2006/relationships/hyperlink" Target="https://wandb.ai/sauravmaheshkar/initialization/reports/A-Gentle-Introduction-To-Weight-Initialization-for-Neural-Networks--Vmlldzo2ODExMT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hyperlink" Target="https://arxiv.org/abs/1603.05118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adriangcoder.medium.com/a-review-of-dropout-as-applied-to-rnns-72e79ecd5b7b" TargetMode="External"/><Relationship Id="rId7" Type="http://schemas.openxmlformats.org/officeDocument/2006/relationships/hyperlink" Target="https://arxiv.org/abs/1409.2329" TargetMode="External"/><Relationship Id="rId8" Type="http://schemas.openxmlformats.org/officeDocument/2006/relationships/hyperlink" Target="https://arxiv.org/abs/1506.02142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1607.06450" TargetMode="External"/><Relationship Id="rId4" Type="http://schemas.openxmlformats.org/officeDocument/2006/relationships/hyperlink" Target="https://arxiv.org/abs/1911.07013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ciencedirect.com/science/article/pii/S0167278919305974#sec2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sciencedirect.com/science/article/pii/S0167278919305974#sec2" TargetMode="External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ciencedirect.com/science/article/pii/S0167278919305974#sec2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sciencedirect.com/science/article/pii/S0167278919305974#sec2" TargetMode="External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hyperlink" Target="https://glossary.midtown.ai/assets/l/long_short_term_memory_paper.pdf" TargetMode="External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ciencedirect.com/science/article/pii/S0167278919305974#sec2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edium.com/deeper-learning/glossary-of-deep-learning-word-embedding-f90c3cec34ca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ronxin.github.io/wevi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abs/2305.13048" TargetMode="External"/><Relationship Id="rId4" Type="http://schemas.openxmlformats.org/officeDocument/2006/relationships/hyperlink" Target="https://arxiv.org/pdf/2410.01201" TargetMode="External"/><Relationship Id="rId9" Type="http://schemas.openxmlformats.org/officeDocument/2006/relationships/image" Target="../media/image28.png"/><Relationship Id="rId5" Type="http://schemas.openxmlformats.org/officeDocument/2006/relationships/hyperlink" Target="https://arxiv.org/abs/2303.06349" TargetMode="External"/><Relationship Id="rId6" Type="http://schemas.openxmlformats.org/officeDocument/2006/relationships/hyperlink" Target="https://arxiv.org/pdf/2312.00752" TargetMode="External"/><Relationship Id="rId7" Type="http://schemas.openxmlformats.org/officeDocument/2006/relationships/image" Target="../media/image7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hyperlink" Target="https://arxiv.org/abs/1409.0473" TargetMode="External"/><Relationship Id="rId5" Type="http://schemas.openxmlformats.org/officeDocument/2006/relationships/hyperlink" Target="https://arxiv.org/abs/1706.03762" TargetMode="External"/><Relationship Id="rId6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lucidrains" TargetMode="External"/><Relationship Id="rId4" Type="http://schemas.openxmlformats.org/officeDocument/2006/relationships/hyperlink" Target="https://www.youtube.com/watch?v=jE9jAZC42NE" TargetMode="External"/><Relationship Id="rId9" Type="http://schemas.openxmlformats.org/officeDocument/2006/relationships/hyperlink" Target="https://www.youtube.com/watch?v=8HyCNIVRbSU" TargetMode="External"/><Relationship Id="rId5" Type="http://schemas.openxmlformats.org/officeDocument/2006/relationships/hyperlink" Target="https://distill.pub/2019/memorization-in-rnns/" TargetMode="External"/><Relationship Id="rId6" Type="http://schemas.openxmlformats.org/officeDocument/2006/relationships/hyperlink" Target="https://colah.github.io/posts/2015-08-Understanding-LSTMs/" TargetMode="External"/><Relationship Id="rId7" Type="http://schemas.openxmlformats.org/officeDocument/2006/relationships/hyperlink" Target="https://jalammar.github.io/illustrated-transformer/" TargetMode="External"/><Relationship Id="rId8" Type="http://schemas.openxmlformats.org/officeDocument/2006/relationships/hyperlink" Target="https://x.com/ProfTomYeh/status/1838967146690334946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arxyzan/vanilla-transformer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sciencedirect.com/science/article/pii/S0167278919305974#sec2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sciencedirect.com/science/article/pii/S0167278919305974#sec2" TargetMode="External"/><Relationship Id="rId4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spro/practical-pytorch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smerity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mfortaa"/>
                <a:ea typeface="Comfortaa"/>
                <a:cs typeface="Comfortaa"/>
                <a:sym typeface="Comfortaa"/>
              </a:rPr>
              <a:t>DL4Med (BMSC-GA 4493, BMIN-GA 3007) - Lab 6 - Recurrent Neural Networks</a:t>
            </a:r>
            <a:endParaRPr sz="4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04361">
            <a:off x="-315500" y="3555950"/>
            <a:ext cx="1878475" cy="18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0545">
            <a:off x="7082775" y="3395350"/>
            <a:ext cx="2073725" cy="25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9496" y="364822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 rot="-1398573">
            <a:off x="1449892" y="3407862"/>
            <a:ext cx="1301748" cy="48672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2730500" y="2984500"/>
            <a:ext cx="20427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He discovered this presentation!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Sure, but why?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0" y="1669200"/>
            <a:ext cx="4725900" cy="18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Centered on zero.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-1, +1 bound - No exploding activation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Cool derivative properties (rate of rate of change is low - stability - curvature)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Disadvantages: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Large inputs have 0 gradients.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974" y="391150"/>
            <a:ext cx="4651023" cy="193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263" y="784250"/>
            <a:ext cx="6511466" cy="36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Iterating on the architecture - Weight initialization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6233700" y="4527900"/>
            <a:ext cx="291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Glorot, MLR, 2010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Saurav Maheshkar, WandB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Dropout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0475"/>
            <a:ext cx="4323000" cy="24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224" y="338650"/>
            <a:ext cx="3295775" cy="26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6440100" y="0"/>
            <a:ext cx="27039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mfortaa"/>
                <a:ea typeface="Comfortaa"/>
                <a:cs typeface="Comfortaa"/>
                <a:sym typeface="Comfortaa"/>
              </a:rPr>
              <a:t>Non-recurrent dropout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963313"/>
            <a:ext cx="754380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/>
        </p:nvSpPr>
        <p:spPr>
          <a:xfrm>
            <a:off x="6847500" y="4096800"/>
            <a:ext cx="229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Adrian G, Medium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Zaremba et al., 2014</a:t>
            </a:r>
            <a:r>
              <a:rPr lang="en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Gal &amp; Ghamarani, 2015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9"/>
              </a:rPr>
              <a:t>Semeniuta et al., 2016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Layer Normalization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7440000" y="4312200"/>
            <a:ext cx="170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Ba et al., 2016</a:t>
            </a:r>
            <a:r>
              <a:rPr lang="en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Xu et al., 2019</a:t>
            </a:r>
            <a:r>
              <a:rPr b="1" lang="en"/>
              <a:t>,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Pytorch docs</a:t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82825"/>
            <a:ext cx="510540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263975"/>
            <a:ext cx="4491140" cy="25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GRU: Notation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6144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Sherstinsky, Physica D, 2020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4825"/>
            <a:ext cx="4120751" cy="18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2307175"/>
            <a:ext cx="7493000" cy="23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GRU: Intuition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6" name="Google Shape;156;p27"/>
          <p:cNvSpPr txBox="1"/>
          <p:nvPr/>
        </p:nvSpPr>
        <p:spPr>
          <a:xfrm>
            <a:off x="6144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Sherstinsky, Physica D, 2020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0500"/>
            <a:ext cx="6057855" cy="326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GRU: Implementation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6144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Sherstinsky, Physica D, 2020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LSTM: Intuition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5111700" y="4403100"/>
            <a:ext cx="403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Sherstinsky, Physica D, 2020</a:t>
            </a:r>
            <a:r>
              <a:rPr lang="en"/>
              <a:t>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Christopher Olah (Colah)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Hochreiter &amp; Schmidhuber, 1997, NeuComp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80538" y="740400"/>
            <a:ext cx="5759526" cy="366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LSTM: Implementation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6144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Sherstinsky, Physica D, 2020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But these aren’t words! (or other kinds of sequences)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31"/>
          <p:cNvSpPr txBox="1"/>
          <p:nvPr>
            <p:ph type="title"/>
          </p:nvPr>
        </p:nvSpPr>
        <p:spPr>
          <a:xfrm>
            <a:off x="7598850" y="4809075"/>
            <a:ext cx="1878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Collis, Medium</a:t>
            </a:r>
            <a:endParaRPr sz="1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64900"/>
            <a:ext cx="4873600" cy="304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2455325" y="592650"/>
            <a:ext cx="401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https://ronxin.github.io/wevi/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Dataset</a:t>
            </a: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5" name="Google Shape;65;p14"/>
          <p:cNvSpPr txBox="1"/>
          <p:nvPr>
            <p:ph idx="4294967295" type="ctrTitle"/>
          </p:nvPr>
        </p:nvSpPr>
        <p:spPr>
          <a:xfrm>
            <a:off x="311700" y="1454550"/>
            <a:ext cx="8520600" cy="22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We’ll use a toy dataset, the actual one will be used in HW3.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The goal today is to familiarise with implementations and intuition.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Implementations will be pure PyTorch for easier tracability, but in HW3 you would be better off using existing modules (e.g. torch.nn.RNN). We’ll be moving over between presentation and notebook.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Dead technology?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6921600" y="4096800"/>
            <a:ext cx="222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Peng, Alcaide, Anthony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Feng et al., 2024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Orvieto et al.,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Gu and Tridao, 2024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629000"/>
            <a:ext cx="4707502" cy="242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12302" y="629000"/>
            <a:ext cx="4131699" cy="271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3177746"/>
            <a:ext cx="6032499" cy="196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If I was able to reach here, we got further than expected.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32714">
            <a:off x="-196875" y="3385300"/>
            <a:ext cx="187642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/>
        </p:nvSpPr>
        <p:spPr>
          <a:xfrm>
            <a:off x="1900075" y="43122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Bahdanau et al., 2016</a:t>
            </a:r>
            <a:r>
              <a:rPr lang="en"/>
              <a:t> → Same Cho and Bengio from GRU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Vaswani et al.***, 2017</a:t>
            </a:r>
            <a:endParaRPr b="1"/>
          </a:p>
        </p:txBody>
      </p:sp>
      <p:pic>
        <p:nvPicPr>
          <p:cNvPr id="201" name="Google Shape;201;p33"/>
          <p:cNvPicPr preferRelativeResize="0"/>
          <p:nvPr/>
        </p:nvPicPr>
        <p:blipFill rotWithShape="1">
          <a:blip r:embed="rId6">
            <a:alphaModFix/>
          </a:blip>
          <a:srcRect b="0" l="25766" r="27822" t="0"/>
          <a:stretch/>
        </p:blipFill>
        <p:spPr>
          <a:xfrm>
            <a:off x="4900075" y="2094000"/>
            <a:ext cx="4243927" cy="30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Beginning neural machine translation (This is simply Jay Alammar’s blog)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88" y="740400"/>
            <a:ext cx="5710434" cy="36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986" y="520825"/>
            <a:ext cx="6502024" cy="41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5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Q, K, V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Q, K, V (2)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313" y="29775"/>
            <a:ext cx="5349375" cy="508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Q, K, V (3)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0400"/>
            <a:ext cx="3234087" cy="366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887" y="1476462"/>
            <a:ext cx="5605113" cy="219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Multi-head attention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725" y="740400"/>
            <a:ext cx="6199146" cy="366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Multi-head attention (2)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875" y="740400"/>
            <a:ext cx="6620850" cy="366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75" y="304800"/>
            <a:ext cx="8642254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Putting it all together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122" y="905537"/>
            <a:ext cx="5864874" cy="33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Extra parts: Residuals, positional encodings, LayerNorm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80675"/>
            <a:ext cx="3279125" cy="3067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Important Resources: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0" y="798400"/>
            <a:ext cx="9144000" cy="20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General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I owe a sizable chunk of my expertise to reading through </a:t>
            </a:r>
            <a:r>
              <a:rPr lang="en" sz="20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Phil Wang’s (lucidrains) 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repos.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The rest of it is </a:t>
            </a:r>
            <a:r>
              <a:rPr lang="en" sz="2000" u="sng">
                <a:solidFill>
                  <a:schemeClr val="accent5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Yannic Kilcher’s videos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and Discord.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For today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Madsen et al., Distill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Chris Olah’s blog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7"/>
              </a:rPr>
              <a:t>Jay Alammar’s blog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8"/>
              </a:rPr>
              <a:t>Tom Yeh’s Excel RNN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- More Excel to come, 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indubitably</a:t>
            </a: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 the most powerful programming framework.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9"/>
              </a:rPr>
              <a:t>“The AI Hacker”’s video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Transformer: Implementation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Formatting: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6"/>
          <p:cNvSpPr txBox="1"/>
          <p:nvPr>
            <p:ph idx="4294967295" type="ctrTitle"/>
          </p:nvPr>
        </p:nvSpPr>
        <p:spPr>
          <a:xfrm>
            <a:off x="311700" y="1454550"/>
            <a:ext cx="8520600" cy="22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Notation (Math)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Intuition (Motivation, Expected outcome)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Implementation (Have your Colab/session ready)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Example (RNNs): Notation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6144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Sherstinsky, Physica D, 2020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5800" y="940500"/>
            <a:ext cx="6192404" cy="3262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Example (RNNs): Intuition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6144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Sherstinsky, Physica D, 2020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0675"/>
            <a:ext cx="8839197" cy="306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Example (RNNs): Implementation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614400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Spro, Practical Pytorch, GitHub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Issues with RNNs: Examining exploding gradients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7440075" y="474330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Smerity.com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0" y="0"/>
            <a:ext cx="8520600" cy="11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omfortaa"/>
                <a:ea typeface="Comfortaa"/>
                <a:cs typeface="Comfortaa"/>
                <a:sym typeface="Comfortaa"/>
              </a:rPr>
              <a:t>Tanh? What even is that?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5" y="740400"/>
            <a:ext cx="4904469" cy="366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344" y="740400"/>
            <a:ext cx="3803507" cy="3559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